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45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0" r:id="rId3"/>
    <p:sldId id="433" r:id="rId4"/>
    <p:sldId id="377" r:id="rId5"/>
    <p:sldId id="443" r:id="rId6"/>
    <p:sldId id="453" r:id="rId7"/>
    <p:sldId id="450" r:id="rId8"/>
    <p:sldId id="448" r:id="rId9"/>
    <p:sldId id="449" r:id="rId10"/>
    <p:sldId id="447" r:id="rId11"/>
    <p:sldId id="444" r:id="rId12"/>
    <p:sldId id="446" r:id="rId13"/>
    <p:sldId id="445" r:id="rId14"/>
    <p:sldId id="457" r:id="rId15"/>
    <p:sldId id="451" r:id="rId16"/>
    <p:sldId id="452" r:id="rId17"/>
    <p:sldId id="454" r:id="rId18"/>
    <p:sldId id="456" r:id="rId19"/>
    <p:sldId id="458" r:id="rId20"/>
    <p:sldId id="368" r:id="rId21"/>
    <p:sldId id="376" r:id="rId22"/>
    <p:sldId id="3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0033CC"/>
    <a:srgbClr val="17BF6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5394" autoAdjust="0"/>
  </p:normalViewPr>
  <p:slideViewPr>
    <p:cSldViewPr snapToGrid="0">
      <p:cViewPr varScale="1">
        <p:scale>
          <a:sx n="85" d="100"/>
          <a:sy n="85" d="100"/>
        </p:scale>
        <p:origin x="60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41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4F3DE-D638-4745-9ED7-D867AFD27833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8C718-07CA-4B75-AB20-72D67692C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3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A519C-90A0-4E66-89AD-B2B05D54A8DE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91CA0-EEE1-42C5-AAF8-FF8F00FF44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8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65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2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05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4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69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56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35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95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3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0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7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7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86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46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08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1CA0-EEE1-42C5-AAF8-FF8F00FF449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8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93" y="6176963"/>
            <a:ext cx="2724147" cy="681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>
              <a:lumMod val="75000"/>
            </a:schemeClr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4340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2E715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5922" y="6356350"/>
            <a:ext cx="2425477" cy="365125"/>
          </a:xfrm>
        </p:spPr>
        <p:txBody>
          <a:bodyPr/>
          <a:lstStyle/>
          <a:p>
            <a:fld id="{1B186027-7DAF-4EA9-BCC0-40EF79BB3EDE}" type="datetime1">
              <a:rPr lang="en-CA" smtClean="0"/>
              <a:t>2021-12-02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38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A3104-5B52-407E-B0A8-86B5FFBCBA7A}" type="datetime1">
              <a:rPr lang="en-CA" smtClean="0"/>
              <a:t>2021-12-02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43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9F42-E6C0-4E0F-8C0D-6BB286B0AD1C}" type="datetime1">
              <a:rPr lang="en-CA" smtClean="0"/>
              <a:t>2021-12-02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48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93" y="6176963"/>
            <a:ext cx="2724147" cy="681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5922" y="6356350"/>
            <a:ext cx="2425477" cy="365125"/>
          </a:xfrm>
        </p:spPr>
        <p:txBody>
          <a:bodyPr/>
          <a:lstStyle/>
          <a:p>
            <a:fld id="{8331AF19-B7F5-4FAA-94ED-8B78572EB73B}" type="datetime1">
              <a:rPr lang="en-CA" smtClean="0"/>
              <a:t>2021-12-02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0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93" y="6176963"/>
            <a:ext cx="2724147" cy="681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6">
              <a:lumMod val="75000"/>
            </a:schemeClr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55922" y="6356350"/>
            <a:ext cx="2425477" cy="365125"/>
          </a:xfrm>
        </p:spPr>
        <p:txBody>
          <a:bodyPr/>
          <a:lstStyle/>
          <a:p>
            <a:fld id="{BE15C1FF-6AFA-4D12-B5E2-8FFA469B16FF}" type="datetime1">
              <a:rPr lang="en-CA" smtClean="0"/>
              <a:t>2021-12-02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42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93" y="6176963"/>
            <a:ext cx="2724147" cy="681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2012-B17D-4EC0-90D1-AC5DF7CF1C97}" type="datetime1">
              <a:rPr lang="en-CA" smtClean="0"/>
              <a:t>2021-12-02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5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93" y="6176963"/>
            <a:ext cx="2724147" cy="681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55922" y="6356350"/>
            <a:ext cx="2425477" cy="365125"/>
          </a:xfrm>
        </p:spPr>
        <p:txBody>
          <a:bodyPr/>
          <a:lstStyle/>
          <a:p>
            <a:fld id="{7EBDFC27-A89A-4C14-A188-89514DF5DEF9}" type="datetime1">
              <a:rPr lang="en-CA" smtClean="0"/>
              <a:t>2021-12-02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25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93" y="6176963"/>
            <a:ext cx="2724147" cy="681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55922" y="6356350"/>
            <a:ext cx="2425477" cy="365125"/>
          </a:xfrm>
        </p:spPr>
        <p:txBody>
          <a:bodyPr/>
          <a:lstStyle/>
          <a:p>
            <a:fld id="{2C1F1E85-ACE8-4F2E-B1B2-200A8A1A6E4A}" type="datetime1">
              <a:rPr lang="en-CA" smtClean="0"/>
              <a:t>2021-12-02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2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93" y="6176963"/>
            <a:ext cx="2724147" cy="68103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55922" y="6356350"/>
            <a:ext cx="2425477" cy="365125"/>
          </a:xfrm>
        </p:spPr>
        <p:txBody>
          <a:bodyPr/>
          <a:lstStyle/>
          <a:p>
            <a:fld id="{37B35CD4-B9EB-40EE-A4F7-0163F962F085}" type="datetime1">
              <a:rPr lang="en-CA" smtClean="0"/>
              <a:t>2021-12-02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83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93" y="6176963"/>
            <a:ext cx="2724147" cy="681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3731-6CD1-40EB-86DE-9CE721C9F603}" type="datetime1">
              <a:rPr lang="en-CA" smtClean="0"/>
              <a:t>2021-12-02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04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CC4B2-C8FE-4E78-9A1A-17B5F3D1633A}" type="datetime1">
              <a:rPr lang="en-CA" smtClean="0"/>
              <a:t>2021-12-02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796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193" y="6176963"/>
            <a:ext cx="2724147" cy="68103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38AAD-6927-48CA-9D6F-F1D5021F28AC}" type="datetime1">
              <a:rPr lang="en-CA" smtClean="0"/>
              <a:t>2021-12-02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6302D-50DE-436D-9A13-63B37C6E98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4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triare.net/insights/industries-digitalization-2021/" TargetMode="External"/><Relationship Id="rId13" Type="http://schemas.openxmlformats.org/officeDocument/2006/relationships/hyperlink" Target="https://medium.com/knowledge-engineering-seminar/paired-open-ended-trailblazer-poet-1a6ba7db543b" TargetMode="External"/><Relationship Id="rId3" Type="http://schemas.openxmlformats.org/officeDocument/2006/relationships/hyperlink" Target="https://en.wikipedia.org/wiki/Artificial_intelligence" TargetMode="External"/><Relationship Id="rId7" Type="http://schemas.openxmlformats.org/officeDocument/2006/relationships/hyperlink" Target="https://www.mckinsey.com/business-functions/strategy-and-corporate-finance/our-insights/how-covid-19-has-pushed-companies-over-the-technology-tipping-point-and-transformed-business-forever" TargetMode="External"/><Relationship Id="rId12" Type="http://schemas.openxmlformats.org/officeDocument/2006/relationships/hyperlink" Target="https://www.youtube.com/watch?v=g6HiuEnbwJE" TargetMode="External"/><Relationship Id="rId2" Type="http://schemas.openxmlformats.org/officeDocument/2006/relationships/hyperlink" Target="https://youtu.be/-GV_A9Js2n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figure/Global-industry-digitisation-index-McKinsey-Global-Institute_fig3_325402968" TargetMode="External"/><Relationship Id="rId11" Type="http://schemas.openxmlformats.org/officeDocument/2006/relationships/hyperlink" Target="https://youtu.be/oZFbNiWhoDc" TargetMode="External"/><Relationship Id="rId5" Type="http://schemas.openxmlformats.org/officeDocument/2006/relationships/hyperlink" Target="https://www.researchgate.net/figure/Exponential-growth-of-computing-Ray-Kurzwel-and-KurzwelAInet-red-indicator-J-Davies_fig2_325402968" TargetMode="External"/><Relationship Id="rId10" Type="http://schemas.openxmlformats.org/officeDocument/2006/relationships/hyperlink" Target="https://youtu.be/Jciimt5mAaU" TargetMode="External"/><Relationship Id="rId4" Type="http://schemas.openxmlformats.org/officeDocument/2006/relationships/hyperlink" Target="https://en.wikipedia.org/wiki/Artificial_general_intelligence#Problems_requiring_AGI_to_solve" TargetMode="External"/><Relationship Id="rId9" Type="http://schemas.openxmlformats.org/officeDocument/2006/relationships/hyperlink" Target="https://ourworldindata.org/technology-adoptio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AIDI 1010 – </a:t>
            </a:r>
            <a:br>
              <a:rPr lang="en-US" sz="4000" dirty="0" smtClean="0"/>
            </a:br>
            <a:r>
              <a:rPr lang="en-CA" sz="4000" dirty="0" smtClean="0"/>
              <a:t>Introduction to Emerging Technologies</a:t>
            </a:r>
            <a:br>
              <a:rPr lang="en-CA" sz="4000" dirty="0" smtClean="0"/>
            </a:br>
            <a:r>
              <a:rPr lang="en-CA" sz="4000" dirty="0" smtClean="0"/>
              <a:t/>
            </a:r>
            <a:br>
              <a:rPr lang="en-CA" sz="4000" dirty="0" smtClean="0"/>
            </a:br>
            <a:r>
              <a:rPr lang="en-CA" b="1" u="sng" dirty="0" smtClean="0"/>
              <a:t>WEEK12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Jahanzeb Abbas (JB)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(B) AGI – </a:t>
            </a:r>
            <a:r>
              <a:rPr lang="en-US" b="1" dirty="0"/>
              <a:t>Are we close? Tech Adaptation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33" y="1729647"/>
            <a:ext cx="6464332" cy="4691258"/>
          </a:xfrm>
          <a:prstGeom prst="rect">
            <a:avLst/>
          </a:prstGeom>
          <a:ln>
            <a:solidFill>
              <a:srgbClr val="548235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33481" y="6459865"/>
            <a:ext cx="5325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Exponential growth of computing, Ray </a:t>
            </a:r>
            <a:r>
              <a:rPr lang="en-CA" sz="1100" dirty="0" err="1"/>
              <a:t>Kurzwel</a:t>
            </a:r>
            <a:r>
              <a:rPr lang="en-CA" sz="1100" dirty="0"/>
              <a:t> and KurzwelAI.net (red indicator J. Davies) </a:t>
            </a:r>
          </a:p>
        </p:txBody>
      </p:sp>
    </p:spTree>
    <p:extLst>
      <p:ext uri="{BB962C8B-B14F-4D97-AF65-F5344CB8AC3E}">
        <p14:creationId xmlns:p14="http://schemas.microsoft.com/office/powerpoint/2010/main" val="96172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8" idx="3"/>
            <a:endCxn id="22" idx="1"/>
          </p:cNvCxnSpPr>
          <p:nvPr/>
        </p:nvCxnSpPr>
        <p:spPr>
          <a:xfrm flipV="1">
            <a:off x="5166954" y="2542411"/>
            <a:ext cx="2590627" cy="1653975"/>
          </a:xfrm>
          <a:prstGeom prst="straightConnector1">
            <a:avLst/>
          </a:prstGeom>
          <a:ln w="9525">
            <a:solidFill>
              <a:schemeClr val="tx1"/>
            </a:solidFill>
          </a:ln>
          <a:effectLst>
            <a:glow rad="254000">
              <a:schemeClr val="bg1">
                <a:lumMod val="65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9"/>
          <p:cNvCxnSpPr>
            <a:stCxn id="8" idx="3"/>
            <a:endCxn id="23" idx="1"/>
          </p:cNvCxnSpPr>
          <p:nvPr/>
        </p:nvCxnSpPr>
        <p:spPr>
          <a:xfrm>
            <a:off x="5166954" y="4196386"/>
            <a:ext cx="2590627" cy="1585581"/>
          </a:xfrm>
          <a:prstGeom prst="straightConnector1">
            <a:avLst/>
          </a:prstGeom>
          <a:ln w="9525">
            <a:solidFill>
              <a:schemeClr val="tx1"/>
            </a:solidFill>
          </a:ln>
          <a:effectLst>
            <a:glow rad="254000">
              <a:srgbClr val="FF0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(C) AGI – </a:t>
            </a:r>
            <a:r>
              <a:rPr lang="en-US" b="1" dirty="0"/>
              <a:t>Black Box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71" y="2691930"/>
            <a:ext cx="4011883" cy="30089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581" y="1733346"/>
            <a:ext cx="3147397" cy="16181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581" y="4951884"/>
            <a:ext cx="3147396" cy="1660165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cxnSp>
        <p:nvCxnSpPr>
          <p:cNvPr id="13" name="Elbow Connector 9"/>
          <p:cNvCxnSpPr>
            <a:stCxn id="8" idx="3"/>
            <a:endCxn id="21" idx="1"/>
          </p:cNvCxnSpPr>
          <p:nvPr/>
        </p:nvCxnSpPr>
        <p:spPr>
          <a:xfrm flipV="1">
            <a:off x="5166954" y="4165787"/>
            <a:ext cx="2590627" cy="30599"/>
          </a:xfrm>
          <a:prstGeom prst="straightConnector1">
            <a:avLst/>
          </a:prstGeom>
          <a:ln w="9525">
            <a:solidFill>
              <a:schemeClr val="tx1"/>
            </a:solidFill>
          </a:ln>
          <a:effectLst>
            <a:glow rad="254000">
              <a:srgbClr val="FFFF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581" y="3356722"/>
            <a:ext cx="3147396" cy="1618129"/>
          </a:xfrm>
          <a:prstGeom prst="rect">
            <a:avLst/>
          </a:prstGeom>
          <a:ln w="12700">
            <a:solidFill>
              <a:srgbClr val="FFFF00"/>
            </a:solidFill>
          </a:ln>
        </p:spPr>
      </p:pic>
      <p:sp>
        <p:nvSpPr>
          <p:cNvPr id="40" name="TextBox 39"/>
          <p:cNvSpPr txBox="1"/>
          <p:nvPr/>
        </p:nvSpPr>
        <p:spPr>
          <a:xfrm>
            <a:off x="9643751" y="1821228"/>
            <a:ext cx="118872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 impact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643751" y="3442977"/>
            <a:ext cx="118872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Utopia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645598" y="6159338"/>
            <a:ext cx="118872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Dystopia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84" y="3708717"/>
            <a:ext cx="1410056" cy="944737"/>
          </a:xfrm>
          <a:prstGeom prst="rect">
            <a:avLst/>
          </a:prstGeom>
          <a:effectLst>
            <a:glow rad="254000">
              <a:schemeClr val="bg1">
                <a:alpha val="6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036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(C) AGI – </a:t>
            </a:r>
            <a:r>
              <a:rPr lang="en-US" b="1" dirty="0"/>
              <a:t>Black Box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362142" y="1755119"/>
            <a:ext cx="6991658" cy="4331916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3600" b="1" dirty="0" smtClean="0"/>
              <a:t>Hard Questions on AGI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What are the limitations and possibilities of achieve AGI?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What would be the safety, ethics, and any other fundamentals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What kind of methods do we have today, and their limitations?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Can we build intuition about this without knowing how to build it?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What are the future impacts of AGI? Disagreements of building new technologies?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How hard is it to build AGI? </a:t>
            </a:r>
            <a:r>
              <a:rPr lang="en-CA" sz="2000" dirty="0"/>
              <a:t>How far away are we from creating intelligent systems</a:t>
            </a:r>
            <a:r>
              <a:rPr lang="en-CA" sz="2000" dirty="0" smtClean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Pitfalls of Black Box Thinking, results in hype (detached from reality)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How fast is computation growing before we can potentially reach AGI?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How fast is technology being adopted by humans?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Neural Networks, Deep Learning, </a:t>
            </a:r>
            <a:r>
              <a:rPr lang="en-CA" sz="2000" dirty="0" err="1"/>
              <a:t>AutoML</a:t>
            </a:r>
            <a:r>
              <a:rPr lang="en-CA" sz="2000" dirty="0" smtClean="0"/>
              <a:t>, Computational Neuroscience, Quantum Computing; Jobs Lost, Gained, Created due to AGI, diseases cured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Desire to explore.. uncovering the mysteries of the universe..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7055"/>
            <a:ext cx="3523942" cy="2561384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1026" name="Picture 2" descr="You get AI, and you get an AI, AND YOU GET SOME AI - Album on Imgu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566" y="4584806"/>
            <a:ext cx="1664011" cy="19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18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(C) AGI – </a:t>
            </a:r>
            <a:r>
              <a:rPr lang="en-US" b="1" dirty="0" smtClean="0"/>
              <a:t>Black Box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187" y="2654920"/>
            <a:ext cx="3420037" cy="2737197"/>
          </a:xfrm>
          <a:prstGeom prst="rect">
            <a:avLst/>
          </a:prstGeom>
          <a:ln>
            <a:solidFill>
              <a:srgbClr val="548235"/>
            </a:solidFill>
          </a:ln>
        </p:spPr>
      </p:pic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199" y="1900891"/>
            <a:ext cx="6010835" cy="2590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dirty="0" smtClean="0"/>
              <a:t>Experts are building insights and intuitions that can approach human level intelligence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/>
              <a:t>MIT thinks we are very far away from creating anything that would resemble human level intelligence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 smtClean="0"/>
              <a:t>Far – doesn’t equate to time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 smtClean="0"/>
              <a:t>As of current ideas, approaches, guesses – our best understanding are not at the level of reaching full AGI without a major breakthrough in technology</a:t>
            </a:r>
          </a:p>
        </p:txBody>
      </p:sp>
    </p:spTree>
    <p:extLst>
      <p:ext uri="{BB962C8B-B14F-4D97-AF65-F5344CB8AC3E}">
        <p14:creationId xmlns:p14="http://schemas.microsoft.com/office/powerpoint/2010/main" val="258918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(D) AGI - </a:t>
            </a:r>
            <a:r>
              <a:rPr lang="en-US" b="1" dirty="0" smtClean="0"/>
              <a:t>Developments</a:t>
            </a:r>
            <a:endParaRPr lang="en-US" b="1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755119"/>
            <a:ext cx="7553446" cy="433191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dirty="0" smtClean="0"/>
              <a:t>More general purpose algorithms are being created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 smtClean="0"/>
              <a:t>AI Generating Algorithms (AI-GA)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b="1" dirty="0" err="1" smtClean="0"/>
              <a:t>MuZero</a:t>
            </a:r>
            <a:r>
              <a:rPr lang="en-CA" sz="1800" dirty="0" smtClean="0"/>
              <a:t>, from Google’s </a:t>
            </a:r>
            <a:r>
              <a:rPr lang="en-CA" sz="1800" dirty="0" err="1" smtClean="0"/>
              <a:t>DeepMind</a:t>
            </a:r>
            <a:r>
              <a:rPr lang="en-CA" sz="1800" dirty="0" smtClean="0"/>
              <a:t>, can demonstrate planning/focus, determines what best course of action should be against any task; Chess, GO, Atari Video Games, with no prior knowledge of the games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b="1" dirty="0" err="1" smtClean="0"/>
              <a:t>Dall</a:t>
            </a:r>
            <a:r>
              <a:rPr lang="en-CA" sz="1800" b="1" dirty="0" smtClean="0"/>
              <a:t>-E</a:t>
            </a:r>
            <a:r>
              <a:rPr lang="en-CA" sz="1800" dirty="0" smtClean="0"/>
              <a:t>, from Open A.I, generate images based on text-prompts. If you ask a cloud made of zebras, it can generate images. It can generate any image you can think of.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b="1" dirty="0" err="1" smtClean="0"/>
              <a:t>AlphaFold</a:t>
            </a:r>
            <a:r>
              <a:rPr lang="en-CA" sz="1800" b="1" dirty="0"/>
              <a:t> </a:t>
            </a:r>
            <a:r>
              <a:rPr lang="en-CA" sz="1800" b="1" dirty="0" smtClean="0"/>
              <a:t>v2</a:t>
            </a:r>
            <a:r>
              <a:rPr lang="en-CA" sz="1800" dirty="0" smtClean="0"/>
              <a:t>, from Open A.I, Protein-folding in Biology, predictions are made on how 3D structures of a protein will result in a 2D sequence of amino acid; very complex configurations of proteins; helped with prediction of Coronavirus structures as accurately as laboratory methods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b="1" dirty="0" smtClean="0"/>
              <a:t>GPT-3 </a:t>
            </a:r>
            <a:r>
              <a:rPr lang="en-CA" sz="1800" dirty="0"/>
              <a:t>(Generative Pre-trained Transformer 3), </a:t>
            </a:r>
            <a:r>
              <a:rPr lang="en-CA" sz="1800" dirty="0" smtClean="0"/>
              <a:t>from Open A.I, can create text when requested with different scenarios; it can answer questions with word prompts “Translate”, “Write Poems”. Anything with language, GPT-2 was nowhere near as capable.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1829077"/>
            <a:ext cx="2284177" cy="546571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2576257"/>
            <a:ext cx="2284177" cy="902361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3638233"/>
            <a:ext cx="2284177" cy="858471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4651555"/>
            <a:ext cx="2284177" cy="839435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645841"/>
            <a:ext cx="2284177" cy="858471"/>
          </a:xfrm>
          <a:prstGeom prst="rect">
            <a:avLst/>
          </a:prstGeom>
          <a:ln>
            <a:solidFill>
              <a:srgbClr val="548235"/>
            </a:solidFill>
          </a:ln>
        </p:spPr>
      </p:pic>
    </p:spTree>
    <p:extLst>
      <p:ext uri="{BB962C8B-B14F-4D97-AF65-F5344CB8AC3E}">
        <p14:creationId xmlns:p14="http://schemas.microsoft.com/office/powerpoint/2010/main" val="31068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(D) AGI - </a:t>
            </a:r>
            <a:r>
              <a:rPr lang="en-US" b="1" dirty="0" smtClean="0"/>
              <a:t>Developments</a:t>
            </a:r>
            <a:endParaRPr lang="en-US" b="1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755119"/>
            <a:ext cx="6991658" cy="433191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000" dirty="0" err="1" smtClean="0"/>
              <a:t>DeepMind</a:t>
            </a:r>
            <a:r>
              <a:rPr lang="en-CA" sz="2000" dirty="0" smtClean="0"/>
              <a:t> and Open A.I are advancing the field of AGI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Open A.I, since 2015 – wants to develop positive AI and help humanity, and to make AI as widely accessible as possible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err="1" smtClean="0"/>
              <a:t>DeepMind</a:t>
            </a:r>
            <a:r>
              <a:rPr lang="en-CA" sz="2000" dirty="0" smtClean="0"/>
              <a:t>, since 2010 – has already deployed real AI programs as per above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Microsoft, Facebook, and NVIDIA are also investing into AGI through cloud technologies</a:t>
            </a:r>
            <a:endParaRPr lang="en-CA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1829077"/>
            <a:ext cx="2284177" cy="546571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2576257"/>
            <a:ext cx="2284177" cy="902361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3638233"/>
            <a:ext cx="2284177" cy="858471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4651555"/>
            <a:ext cx="2284177" cy="839435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645841"/>
            <a:ext cx="2284177" cy="858471"/>
          </a:xfrm>
          <a:prstGeom prst="rect">
            <a:avLst/>
          </a:prstGeom>
          <a:ln>
            <a:solidFill>
              <a:srgbClr val="548235"/>
            </a:solidFill>
          </a:ln>
        </p:spPr>
      </p:pic>
    </p:spTree>
    <p:extLst>
      <p:ext uri="{BB962C8B-B14F-4D97-AF65-F5344CB8AC3E}">
        <p14:creationId xmlns:p14="http://schemas.microsoft.com/office/powerpoint/2010/main" val="20125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(E) AGI </a:t>
            </a:r>
            <a:r>
              <a:rPr lang="en-US" dirty="0"/>
              <a:t>- </a:t>
            </a:r>
            <a:r>
              <a:rPr lang="en-US" b="1" dirty="0"/>
              <a:t>Future </a:t>
            </a:r>
            <a:r>
              <a:rPr lang="en-US" b="1" dirty="0" smtClean="0"/>
              <a:t>steps</a:t>
            </a:r>
            <a:endParaRPr lang="en-US" b="1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755119"/>
            <a:ext cx="7148332" cy="433191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Understanding </a:t>
            </a:r>
            <a:r>
              <a:rPr lang="en-CA" sz="2000" dirty="0"/>
              <a:t>building blocks to AGI and how to combine the building blocks into a complex, thinking, </a:t>
            </a:r>
            <a:r>
              <a:rPr lang="en-CA" sz="2000" dirty="0" smtClean="0"/>
              <a:t>machine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Understanding ethics </a:t>
            </a:r>
            <a:r>
              <a:rPr lang="en-CA" sz="2000" dirty="0"/>
              <a:t>&amp; values within AGI </a:t>
            </a:r>
            <a:r>
              <a:rPr lang="en-CA" sz="2000" dirty="0" smtClean="0"/>
              <a:t>Tech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600" dirty="0"/>
              <a:t>Robots adapting like </a:t>
            </a:r>
            <a:r>
              <a:rPr lang="en-CA" sz="1600" dirty="0" smtClean="0"/>
              <a:t>animals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600" dirty="0" smtClean="0"/>
              <a:t>Machines </a:t>
            </a:r>
            <a:r>
              <a:rPr lang="en-CA" sz="1600" dirty="0"/>
              <a:t>defeating humans in tasks (like games or competitions</a:t>
            </a:r>
            <a:r>
              <a:rPr lang="en-CA" sz="1600" dirty="0" smtClean="0"/>
              <a:t>)</a:t>
            </a:r>
            <a:endParaRPr lang="en-CA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Understand machine learning </a:t>
            </a:r>
            <a:r>
              <a:rPr lang="en-CA" sz="2000" b="1" dirty="0" smtClean="0"/>
              <a:t>trends</a:t>
            </a:r>
            <a:r>
              <a:rPr lang="en-CA" sz="2000" dirty="0" smtClean="0"/>
              <a:t>: automation of machine learning or meta-learning (cross training or overtime learners) via learning </a:t>
            </a:r>
            <a:r>
              <a:rPr lang="en-CA" sz="2000" dirty="0"/>
              <a:t>agents</a:t>
            </a:r>
            <a:endParaRPr lang="en-CA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600" dirty="0" smtClean="0"/>
              <a:t>Meta-learning architectures, learning algorithms, and automatically generating effective learning environments; endlessly generating learning environments and solutions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AGI is predicted to be achieved 50% in 45 years; 10% in 12 years</a:t>
            </a:r>
            <a:endParaRPr lang="en-CA" sz="16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49" y="1909482"/>
            <a:ext cx="3218551" cy="2011595"/>
          </a:xfrm>
          <a:prstGeom prst="rect">
            <a:avLst/>
          </a:prstGeom>
          <a:ln>
            <a:solidFill>
              <a:srgbClr val="548235"/>
            </a:solidFill>
          </a:ln>
        </p:spPr>
      </p:pic>
    </p:spTree>
    <p:extLst>
      <p:ext uri="{BB962C8B-B14F-4D97-AF65-F5344CB8AC3E}">
        <p14:creationId xmlns:p14="http://schemas.microsoft.com/office/powerpoint/2010/main" val="38706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(E) </a:t>
            </a:r>
            <a:r>
              <a:rPr lang="en-US" dirty="0"/>
              <a:t>AGI - </a:t>
            </a:r>
            <a:r>
              <a:rPr lang="en-US" b="1" dirty="0"/>
              <a:t>Future </a:t>
            </a:r>
            <a:r>
              <a:rPr lang="en-US" b="1" dirty="0" smtClean="0"/>
              <a:t>steps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755119"/>
            <a:ext cx="6889376" cy="433191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800" dirty="0" smtClean="0"/>
              <a:t>Traditional ML algorithms (pick a challenge -&gt; solve it)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 smtClean="0"/>
              <a:t>Open-ended </a:t>
            </a:r>
            <a:r>
              <a:rPr lang="en-CA" sz="1800" dirty="0"/>
              <a:t>algorithms, like natural evolution or human </a:t>
            </a:r>
            <a:r>
              <a:rPr lang="en-CA" sz="1800" dirty="0" smtClean="0"/>
              <a:t>culture; </a:t>
            </a:r>
            <a:r>
              <a:rPr lang="en-CA" sz="1800" dirty="0" err="1" smtClean="0"/>
              <a:t>i.e</a:t>
            </a:r>
            <a:r>
              <a:rPr lang="en-CA" sz="1800" dirty="0" smtClean="0"/>
              <a:t>: can algorithms generate their own challenges and solve them? Example: Tree leaves -&gt; Solution: Giraffes or Caterpillars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 smtClean="0"/>
              <a:t>POET (Paired Open-Ended </a:t>
            </a:r>
            <a:r>
              <a:rPr lang="en-CA" sz="1800" dirty="0"/>
              <a:t>Trailblazer</a:t>
            </a:r>
            <a:r>
              <a:rPr lang="en-CA" sz="1800" dirty="0" smtClean="0"/>
              <a:t>); </a:t>
            </a:r>
            <a:r>
              <a:rPr lang="en-US" sz="1200" dirty="0"/>
              <a:t>Jeff </a:t>
            </a:r>
            <a:r>
              <a:rPr lang="en-US" sz="1200" dirty="0" err="1"/>
              <a:t>Clune</a:t>
            </a:r>
            <a:r>
              <a:rPr lang="en-US" sz="1200" dirty="0"/>
              <a:t> &amp; Kenneth O. Stanley</a:t>
            </a:r>
            <a:endParaRPr lang="en-CA" sz="1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400" dirty="0" smtClean="0"/>
              <a:t>Population-based search in 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400" dirty="0" smtClean="0"/>
              <a:t>aims to </a:t>
            </a:r>
            <a:r>
              <a:rPr lang="en-CA" sz="1400" b="1" dirty="0" smtClean="0"/>
              <a:t>periodically generate new learning environments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400" dirty="0" smtClean="0"/>
              <a:t>aims to </a:t>
            </a:r>
            <a:r>
              <a:rPr lang="en-CA" sz="1400" b="1" dirty="0" smtClean="0"/>
              <a:t>allow</a:t>
            </a:r>
            <a:r>
              <a:rPr lang="en-CA" sz="1400" dirty="0" smtClean="0"/>
              <a:t> </a:t>
            </a:r>
            <a:r>
              <a:rPr lang="en-CA" sz="1400" b="1" dirty="0" smtClean="0"/>
              <a:t>goal switching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1100" dirty="0"/>
              <a:t>Generate Problems and constantly switch goals between solutions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CA" sz="1100" dirty="0"/>
              <a:t>Try to solve Task A, and if you make progress on task B, start optimizing task </a:t>
            </a:r>
            <a:r>
              <a:rPr lang="en-CA" sz="1100" dirty="0" smtClean="0"/>
              <a:t>B</a:t>
            </a:r>
            <a:endParaRPr lang="en-CA" sz="18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70" y="2021367"/>
            <a:ext cx="3142129" cy="4836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899" y="4874426"/>
            <a:ext cx="4983977" cy="1541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5739" y="6415801"/>
            <a:ext cx="1936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https://youtu.be/oZFbNiWhoDc</a:t>
            </a:r>
          </a:p>
        </p:txBody>
      </p:sp>
    </p:spTree>
    <p:extLst>
      <p:ext uri="{BB962C8B-B14F-4D97-AF65-F5344CB8AC3E}">
        <p14:creationId xmlns:p14="http://schemas.microsoft.com/office/powerpoint/2010/main" val="296826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(E) </a:t>
            </a:r>
            <a:r>
              <a:rPr lang="en-US" dirty="0"/>
              <a:t>AGI - </a:t>
            </a:r>
            <a:r>
              <a:rPr lang="en-US" b="1" dirty="0"/>
              <a:t>Future </a:t>
            </a:r>
            <a:r>
              <a:rPr lang="en-US" b="1" dirty="0" smtClean="0"/>
              <a:t>steps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70" y="2021367"/>
            <a:ext cx="3142129" cy="4836633"/>
          </a:xfrm>
          <a:prstGeom prst="rect">
            <a:avLst/>
          </a:prstGeom>
        </p:spPr>
      </p:pic>
      <p:pic>
        <p:nvPicPr>
          <p:cNvPr id="10" name="AG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2419" y="2884812"/>
            <a:ext cx="5523017" cy="31097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2419" y="1909482"/>
            <a:ext cx="5523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POET </a:t>
            </a:r>
            <a:r>
              <a:rPr lang="en-US" dirty="0" smtClean="0"/>
              <a:t>- Task: Obstacle Course</a:t>
            </a:r>
          </a:p>
          <a:p>
            <a:r>
              <a:rPr lang="en-US" dirty="0" smtClean="0"/>
              <a:t>Run Fast; Don’t Fall; Reduce Torque; Balance Hull</a:t>
            </a:r>
          </a:p>
          <a:p>
            <a:r>
              <a:rPr lang="en-US" dirty="0" smtClean="0"/>
              <a:t>4 motors; 10 LIDAR sensors; 14 other state variables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5739" y="6415801"/>
            <a:ext cx="1936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https://youtu.be/oZFbNiWhoDc</a:t>
            </a:r>
          </a:p>
        </p:txBody>
      </p:sp>
    </p:spTree>
    <p:extLst>
      <p:ext uri="{BB962C8B-B14F-4D97-AF65-F5344CB8AC3E}">
        <p14:creationId xmlns:p14="http://schemas.microsoft.com/office/powerpoint/2010/main" val="32722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(F) AGI – </a:t>
            </a:r>
            <a:r>
              <a:rPr lang="en-US" b="1" dirty="0" smtClean="0"/>
              <a:t>Concluding Remarks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5739" y="6415801"/>
            <a:ext cx="1936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https://youtu.be/oZFbNiWhoDc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755119"/>
            <a:ext cx="6991658" cy="433191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AGI might be closer than we think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Learn as much as possible about algorithms that will be designed to create challenges and come up with solutions themselves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Open-ended innovation engines are coming!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 smtClean="0"/>
              <a:t>As long as we take care of the ethics and issues surrounding the usage of new-age AGI, we should be OK!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2437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 smtClean="0"/>
              <a:t>(A) AI </a:t>
            </a:r>
            <a:r>
              <a:rPr lang="en-US" sz="1800" dirty="0" err="1" smtClean="0"/>
              <a:t>vs</a:t>
            </a:r>
            <a:r>
              <a:rPr lang="en-US" sz="1800" dirty="0" smtClean="0"/>
              <a:t> AGI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(B) AGI – </a:t>
            </a:r>
            <a:r>
              <a:rPr lang="en-US" sz="1800" b="1" dirty="0"/>
              <a:t>Are we close? Tech </a:t>
            </a:r>
            <a:r>
              <a:rPr lang="en-US" sz="1800" b="1" dirty="0" smtClean="0"/>
              <a:t>Adaption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 smtClean="0"/>
              <a:t>(C</a:t>
            </a:r>
            <a:r>
              <a:rPr lang="en-US" sz="1800" dirty="0"/>
              <a:t>) </a:t>
            </a:r>
            <a:r>
              <a:rPr lang="en-US" sz="1800" dirty="0" smtClean="0"/>
              <a:t>AGI </a:t>
            </a:r>
            <a:r>
              <a:rPr lang="en-US" sz="1800" dirty="0"/>
              <a:t>– </a:t>
            </a:r>
            <a:r>
              <a:rPr lang="en-US" sz="1800" b="1" dirty="0"/>
              <a:t>Black </a:t>
            </a:r>
            <a:r>
              <a:rPr lang="en-US" sz="1800" b="1" dirty="0" smtClean="0"/>
              <a:t>Box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(E) AGI </a:t>
            </a:r>
            <a:r>
              <a:rPr lang="en-CA" sz="1800" dirty="0" smtClean="0"/>
              <a:t>– </a:t>
            </a:r>
            <a:r>
              <a:rPr lang="en-CA" sz="1800" b="1" dirty="0" smtClean="0"/>
              <a:t>Developments</a:t>
            </a:r>
            <a:endParaRPr lang="en-US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(E) </a:t>
            </a:r>
            <a:r>
              <a:rPr lang="en-CA" sz="1800" dirty="0" smtClean="0"/>
              <a:t>AGI – </a:t>
            </a:r>
            <a:r>
              <a:rPr lang="en-CA" sz="1800" b="1" dirty="0" smtClean="0"/>
              <a:t>Future steps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smtClean="0"/>
              <a:t>(F) </a:t>
            </a:r>
            <a:r>
              <a:rPr lang="en-US" sz="1800" dirty="0" smtClean="0"/>
              <a:t>References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198" y="1755118"/>
            <a:ext cx="10515601" cy="4357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Due to nature of the course, various materials have </a:t>
            </a:r>
            <a:r>
              <a:rPr lang="en-US" sz="2000" dirty="0" smtClean="0"/>
              <a:t>been compiled </a:t>
            </a:r>
            <a:r>
              <a:rPr lang="en-US" sz="2000" dirty="0"/>
              <a:t>from different open source resources with some moderation.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course designer (slides creator), sincerely </a:t>
            </a:r>
            <a:r>
              <a:rPr lang="en-US" sz="2000" dirty="0" smtClean="0"/>
              <a:t>acknowledges </a:t>
            </a:r>
            <a:r>
              <a:rPr lang="en-US" sz="2000" dirty="0"/>
              <a:t>their hard work and </a:t>
            </a:r>
            <a:r>
              <a:rPr lang="en-US" sz="2000" dirty="0" smtClean="0"/>
              <a:t>contribution, credit will be given wherever necessary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199" y="1764643"/>
            <a:ext cx="10515601" cy="4357357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sz="1100" dirty="0">
                <a:hlinkClick r:id="rId2"/>
              </a:rPr>
              <a:t>https://youtu.be/-</a:t>
            </a:r>
            <a:r>
              <a:rPr lang="en-US" sz="1100" dirty="0" smtClean="0">
                <a:hlinkClick r:id="rId2"/>
              </a:rPr>
              <a:t>GV_A9Js2nM</a:t>
            </a:r>
            <a:endParaRPr lang="en-US" sz="1100" dirty="0" smtClean="0"/>
          </a:p>
          <a:p>
            <a:pPr>
              <a:buAutoNum type="arabicPeriod"/>
            </a:pPr>
            <a:r>
              <a:rPr lang="en-US" sz="1100" dirty="0">
                <a:hlinkClick r:id="rId3"/>
              </a:rPr>
              <a:t>https://</a:t>
            </a:r>
            <a:r>
              <a:rPr lang="en-US" sz="1100" dirty="0" smtClean="0">
                <a:hlinkClick r:id="rId3"/>
              </a:rPr>
              <a:t>en.wikipedia.org/wiki/Artificial_intelligence</a:t>
            </a:r>
            <a:endParaRPr lang="en-US" sz="1100" dirty="0" smtClean="0"/>
          </a:p>
          <a:p>
            <a:pPr>
              <a:buAutoNum type="arabicPeriod"/>
            </a:pPr>
            <a:r>
              <a:rPr lang="en-US" sz="1100" dirty="0">
                <a:hlinkClick r:id="rId4"/>
              </a:rPr>
              <a:t>https://</a:t>
            </a:r>
            <a:r>
              <a:rPr lang="en-US" sz="1100" dirty="0" smtClean="0">
                <a:hlinkClick r:id="rId4"/>
              </a:rPr>
              <a:t>en.wikipedia.org/wiki/Artificial_general_intelligence#Problems_requiring_AGI_to_solve</a:t>
            </a:r>
            <a:r>
              <a:rPr lang="en-US" sz="1100" dirty="0" smtClean="0"/>
              <a:t> </a:t>
            </a:r>
          </a:p>
          <a:p>
            <a:pPr>
              <a:buAutoNum type="arabicPeriod"/>
            </a:pPr>
            <a:r>
              <a:rPr lang="en-US" sz="1100" dirty="0">
                <a:hlinkClick r:id="rId5"/>
              </a:rPr>
              <a:t>https://</a:t>
            </a:r>
            <a:r>
              <a:rPr lang="en-US" sz="1100" dirty="0" smtClean="0">
                <a:hlinkClick r:id="rId5"/>
              </a:rPr>
              <a:t>www.researchgate.net/figure/Exponential-growth-of-computing-Ray-Kurzwel-and-KurzwelAInet-red-indicator-J-Davies_fig2_325402968</a:t>
            </a:r>
            <a:endParaRPr lang="en-US" sz="1100" dirty="0" smtClean="0"/>
          </a:p>
          <a:p>
            <a:pPr>
              <a:buAutoNum type="arabicPeriod"/>
            </a:pPr>
            <a:r>
              <a:rPr lang="en-US" sz="1100" dirty="0">
                <a:hlinkClick r:id="rId6"/>
              </a:rPr>
              <a:t>https://</a:t>
            </a:r>
            <a:r>
              <a:rPr lang="en-US" sz="1100" dirty="0" smtClean="0">
                <a:hlinkClick r:id="rId6"/>
              </a:rPr>
              <a:t>www.researchgate.net/figure/Global-industry-digitisation-index-McKinsey-Global-Institute_fig3_325402968</a:t>
            </a:r>
            <a:endParaRPr lang="en-US" sz="1100" dirty="0" smtClean="0"/>
          </a:p>
          <a:p>
            <a:pPr>
              <a:buAutoNum type="arabicPeriod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smtClean="0">
                <a:hlinkClick r:id="rId7"/>
              </a:rPr>
              <a:t>www.mckinsey.com/business-functions/strategy-and-corporate-finance/our-insights/how-covid-19-has-pushed-companies-over-the-technology-tipping-point-and-transformed-business-forever</a:t>
            </a:r>
            <a:endParaRPr lang="en-US" sz="1100" dirty="0" smtClean="0"/>
          </a:p>
          <a:p>
            <a:pPr>
              <a:buAutoNum type="arabicPeriod"/>
            </a:pPr>
            <a:r>
              <a:rPr lang="en-US" sz="1100" dirty="0">
                <a:hlinkClick r:id="rId8"/>
              </a:rPr>
              <a:t>https://triare.net/insights/industries-digitalization-2021</a:t>
            </a:r>
            <a:r>
              <a:rPr lang="en-US" sz="1100" dirty="0" smtClean="0">
                <a:hlinkClick r:id="rId8"/>
              </a:rPr>
              <a:t>/</a:t>
            </a:r>
            <a:endParaRPr lang="en-US" sz="1100" dirty="0" smtClean="0"/>
          </a:p>
          <a:p>
            <a:pPr>
              <a:buAutoNum type="arabicPeriod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smtClean="0">
                <a:hlinkClick r:id="rId7"/>
              </a:rPr>
              <a:t>www.mckinsey.com/business-functions/strategy-and-corporate-finance/our-insights/how-covid-19-has-pushed-companies-over-the-technology-tipping-point-and-transformed-business-forever</a:t>
            </a:r>
            <a:endParaRPr lang="en-US" sz="1100" dirty="0" smtClean="0"/>
          </a:p>
          <a:p>
            <a:pPr>
              <a:buAutoNum type="arabicPeriod"/>
            </a:pPr>
            <a:r>
              <a:rPr lang="en-US" sz="1100" dirty="0">
                <a:hlinkClick r:id="rId9"/>
              </a:rPr>
              <a:t>https://</a:t>
            </a:r>
            <a:r>
              <a:rPr lang="en-US" sz="1100" dirty="0" smtClean="0">
                <a:hlinkClick r:id="rId9"/>
              </a:rPr>
              <a:t>ourworldindata.org/technology-adoption</a:t>
            </a:r>
            <a:endParaRPr lang="en-US" sz="1100" dirty="0" smtClean="0"/>
          </a:p>
          <a:p>
            <a:pPr>
              <a:buAutoNum type="arabicPeriod"/>
            </a:pPr>
            <a:r>
              <a:rPr lang="en-US" sz="1100" dirty="0">
                <a:hlinkClick r:id="rId10"/>
              </a:rPr>
              <a:t>https://</a:t>
            </a:r>
            <a:r>
              <a:rPr lang="en-US" sz="1100" dirty="0" smtClean="0">
                <a:hlinkClick r:id="rId10"/>
              </a:rPr>
              <a:t>youtu.be/Jciimt5mAaU</a:t>
            </a:r>
            <a:endParaRPr lang="en-US" sz="1100" dirty="0" smtClean="0"/>
          </a:p>
          <a:p>
            <a:pPr>
              <a:buAutoNum type="arabicPeriod"/>
            </a:pPr>
            <a:r>
              <a:rPr lang="en-US" sz="1100" dirty="0">
                <a:hlinkClick r:id="rId11"/>
              </a:rPr>
              <a:t>https://</a:t>
            </a:r>
            <a:r>
              <a:rPr lang="en-US" sz="1100" dirty="0" smtClean="0">
                <a:hlinkClick r:id="rId11"/>
              </a:rPr>
              <a:t>youtu.be/oZFbNiWhoDc</a:t>
            </a:r>
            <a:endParaRPr lang="en-US" sz="1100" dirty="0" smtClean="0"/>
          </a:p>
          <a:p>
            <a:pPr>
              <a:buAutoNum type="arabicPeriod"/>
            </a:pPr>
            <a:r>
              <a:rPr lang="en-US" sz="1100" dirty="0">
                <a:hlinkClick r:id="rId12"/>
              </a:rPr>
              <a:t>https://</a:t>
            </a:r>
            <a:r>
              <a:rPr lang="en-US" sz="1100" dirty="0" smtClean="0">
                <a:hlinkClick r:id="rId12"/>
              </a:rPr>
              <a:t>www.youtube.com/watch?v=g6HiuEnbwJE</a:t>
            </a:r>
            <a:endParaRPr lang="en-US" sz="1100" dirty="0" smtClean="0"/>
          </a:p>
          <a:p>
            <a:pPr>
              <a:buAutoNum type="arabicPeriod"/>
            </a:pPr>
            <a:r>
              <a:rPr lang="en-US" sz="1100" dirty="0">
                <a:hlinkClick r:id="rId13"/>
              </a:rPr>
              <a:t>https://</a:t>
            </a:r>
            <a:r>
              <a:rPr lang="en-US" sz="1100" dirty="0" smtClean="0">
                <a:hlinkClick r:id="rId13"/>
              </a:rPr>
              <a:t>medium.com/knowledge-engineering-seminar/paired-open-ended-trailblazer-poet-1a6ba7db543b</a:t>
            </a:r>
            <a:endParaRPr lang="en-US" sz="1100" dirty="0" smtClean="0"/>
          </a:p>
          <a:p>
            <a:pPr>
              <a:buAutoNum type="arabicPeriod"/>
            </a:pPr>
            <a:endParaRPr lang="en-US" sz="1100" dirty="0" smtClean="0"/>
          </a:p>
          <a:p>
            <a:pPr>
              <a:buAutoNum type="arabicPeriod"/>
            </a:pPr>
            <a:endParaRPr lang="en-US" sz="1100" dirty="0" smtClean="0"/>
          </a:p>
          <a:p>
            <a:pPr>
              <a:buAutoNum type="arabicPeriod"/>
            </a:pPr>
            <a:endParaRPr lang="en-US" sz="1100" dirty="0" smtClean="0"/>
          </a:p>
          <a:p>
            <a:pPr>
              <a:buAutoNum type="arabicPeriod"/>
            </a:pPr>
            <a:endParaRPr lang="en-US" sz="1100" dirty="0" smtClean="0"/>
          </a:p>
          <a:p>
            <a:pPr>
              <a:buAutoNum type="arabicPeriod"/>
            </a:pPr>
            <a:endParaRPr lang="en-US" sz="1100" dirty="0" smtClean="0"/>
          </a:p>
          <a:p>
            <a:pPr>
              <a:buAutoNum type="arabicPeriod"/>
            </a:pPr>
            <a:endParaRPr lang="en-US" sz="1100" dirty="0" smtClean="0"/>
          </a:p>
          <a:p>
            <a:pPr>
              <a:buAutoNum type="arabicPeriod"/>
            </a:pPr>
            <a:endParaRPr lang="en-US" sz="1100" dirty="0" smtClean="0"/>
          </a:p>
          <a:p>
            <a:pPr>
              <a:buAutoNum type="arabicPeriod"/>
            </a:pPr>
            <a:endParaRPr lang="en-US" sz="11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12" y="2245995"/>
            <a:ext cx="3305175" cy="3295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Very Much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0377" y="5126146"/>
            <a:ext cx="4071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548235"/>
                </a:solidFill>
              </a:rPr>
              <a:t>Any </a:t>
            </a:r>
            <a:r>
              <a:rPr lang="en-US" sz="4800" dirty="0" smtClean="0">
                <a:solidFill>
                  <a:srgbClr val="548235"/>
                </a:solidFill>
              </a:rPr>
              <a:t>Questions?</a:t>
            </a:r>
            <a:endParaRPr lang="en-US" sz="4800" dirty="0">
              <a:solidFill>
                <a:srgbClr val="5482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2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General Intelligence (AGI)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42464" y="1990165"/>
            <a:ext cx="4034118" cy="43661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35" y="4319845"/>
            <a:ext cx="3571240" cy="1883731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35" y="2186869"/>
            <a:ext cx="3572436" cy="1836649"/>
          </a:xfrm>
          <a:prstGeom prst="rect">
            <a:avLst/>
          </a:prstGeom>
          <a:ln w="12700">
            <a:solidFill>
              <a:srgbClr val="FFFF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4269" y="1990165"/>
            <a:ext cx="2359531" cy="1852612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0165"/>
            <a:ext cx="2359531" cy="1868171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255">
            <a:off x="1390318" y="4510525"/>
            <a:ext cx="2219781" cy="1333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0013">
            <a:off x="8511799" y="4464662"/>
            <a:ext cx="2530903" cy="14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8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smtClean="0"/>
              <a:t>A) AI </a:t>
            </a:r>
            <a:r>
              <a:rPr lang="en-US" dirty="0" err="1" smtClean="0"/>
              <a:t>vs</a:t>
            </a:r>
            <a:r>
              <a:rPr lang="en-US" dirty="0" smtClean="0"/>
              <a:t> AGI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198" y="1755119"/>
            <a:ext cx="10107708" cy="30947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Artificial Intelligence </a:t>
            </a:r>
            <a:r>
              <a:rPr lang="en-US" b="1" dirty="0"/>
              <a:t>– </a:t>
            </a:r>
            <a:r>
              <a:rPr lang="en-US" sz="1600" dirty="0"/>
              <a:t>[Wikipedia</a:t>
            </a:r>
            <a:r>
              <a:rPr lang="en-US" sz="1600" dirty="0" smtClean="0"/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800" dirty="0" smtClean="0"/>
              <a:t>Artificial </a:t>
            </a:r>
            <a:r>
              <a:rPr lang="en-CA" sz="1800" dirty="0"/>
              <a:t>intelligence (AI) is intelligence demonstrated by machines, as opposed to the natural intelligence displayed by humans or animals. </a:t>
            </a:r>
            <a:r>
              <a:rPr lang="en-CA" sz="1800" dirty="0" smtClean="0"/>
              <a:t>The </a:t>
            </a:r>
            <a:r>
              <a:rPr lang="en-CA" sz="1800" dirty="0"/>
              <a:t>study of "intelligent agents": any system that perceives its environment and takes actions that maximize its chance of achieving its </a:t>
            </a:r>
            <a:r>
              <a:rPr lang="en-CA" sz="1800" dirty="0" smtClean="0"/>
              <a:t>goals. Machines </a:t>
            </a:r>
            <a:r>
              <a:rPr lang="en-CA" sz="1800" dirty="0"/>
              <a:t>that mimic "cognitive" functions that humans associate with the human mind, such as "learning" and "problem solving</a:t>
            </a:r>
            <a:r>
              <a:rPr lang="en-CA" sz="1800" dirty="0" smtClean="0"/>
              <a:t>".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96" y="4598895"/>
            <a:ext cx="3492512" cy="1833569"/>
          </a:xfrm>
          <a:prstGeom prst="rect">
            <a:avLst/>
          </a:prstGeom>
          <a:ln>
            <a:solidFill>
              <a:srgbClr val="548235"/>
            </a:solidFill>
          </a:ln>
        </p:spPr>
      </p:pic>
    </p:spTree>
    <p:extLst>
      <p:ext uri="{BB962C8B-B14F-4D97-AF65-F5344CB8AC3E}">
        <p14:creationId xmlns:p14="http://schemas.microsoft.com/office/powerpoint/2010/main" val="162553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smtClean="0"/>
              <a:t>A) AI </a:t>
            </a:r>
            <a:r>
              <a:rPr lang="en-US" dirty="0" err="1" smtClean="0"/>
              <a:t>vs</a:t>
            </a:r>
            <a:r>
              <a:rPr lang="en-US" dirty="0" smtClean="0"/>
              <a:t> AGI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198" y="1755119"/>
            <a:ext cx="6118414" cy="4331916"/>
          </a:xfrm>
        </p:spPr>
        <p:txBody>
          <a:bodyPr>
            <a:noAutofit/>
          </a:bodyPr>
          <a:lstStyle/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b="1" dirty="0" smtClean="0"/>
              <a:t>Artificial “</a:t>
            </a:r>
            <a:r>
              <a:rPr lang="en-US" sz="2400" b="1" i="1" dirty="0" smtClean="0"/>
              <a:t>General</a:t>
            </a:r>
            <a:r>
              <a:rPr lang="en-US" sz="2400" b="1" dirty="0" smtClean="0"/>
              <a:t>” Intelligence – </a:t>
            </a:r>
            <a:r>
              <a:rPr lang="en-CA" sz="1600" dirty="0" smtClean="0"/>
              <a:t>[Wikipedia</a:t>
            </a:r>
            <a:r>
              <a:rPr lang="en-CA" sz="1600" dirty="0"/>
              <a:t>]</a:t>
            </a:r>
            <a:endParaRPr lang="en-US" sz="24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600" dirty="0"/>
              <a:t>Artificial general intelligence (AGI) is the </a:t>
            </a:r>
            <a:r>
              <a:rPr lang="en-CA" sz="1600" dirty="0" smtClean="0"/>
              <a:t>hypothetical </a:t>
            </a:r>
            <a:r>
              <a:rPr lang="en-CA" sz="1600" dirty="0"/>
              <a:t>ability of an intelligent agent to understand or learn any intellectual task that a human being can</a:t>
            </a:r>
            <a:r>
              <a:rPr lang="en-CA" sz="1600" dirty="0" smtClean="0"/>
              <a:t>. </a:t>
            </a:r>
            <a:r>
              <a:rPr lang="en-CA" sz="1600" dirty="0"/>
              <a:t>It is a primary goal of some artificial intelligence research and a common topic in science fiction and futures studies. </a:t>
            </a:r>
            <a:endParaRPr lang="en-CA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600" dirty="0" smtClean="0"/>
              <a:t>AGI </a:t>
            </a:r>
            <a:r>
              <a:rPr lang="en-CA" sz="1600" dirty="0"/>
              <a:t>can also be referred to as </a:t>
            </a:r>
            <a:r>
              <a:rPr lang="en-CA" sz="1600" b="1" dirty="0"/>
              <a:t>strong AI</a:t>
            </a:r>
            <a:r>
              <a:rPr lang="en-CA" sz="1600" dirty="0" smtClean="0"/>
              <a:t>, </a:t>
            </a:r>
            <a:r>
              <a:rPr lang="en-CA" sz="1600" b="1" dirty="0"/>
              <a:t>full AI</a:t>
            </a:r>
            <a:r>
              <a:rPr lang="en-CA" sz="1600" dirty="0" smtClean="0"/>
              <a:t>, or </a:t>
            </a:r>
            <a:r>
              <a:rPr lang="en-CA" sz="1600" b="1" dirty="0"/>
              <a:t>general intelligent action</a:t>
            </a:r>
            <a:r>
              <a:rPr lang="en-CA" sz="1600" dirty="0" smtClean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600" dirty="0" smtClean="0"/>
              <a:t>Some </a:t>
            </a:r>
            <a:r>
              <a:rPr lang="en-CA" sz="1600" dirty="0"/>
              <a:t>academic sources reserve the term "strong AI" for computer programs that can experience sentience, self-awareness and </a:t>
            </a:r>
            <a:r>
              <a:rPr lang="en-CA" sz="1600" dirty="0" smtClean="0"/>
              <a:t>consciousness.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1600" i="1" dirty="0" smtClean="0"/>
              <a:t>As </a:t>
            </a:r>
            <a:r>
              <a:rPr lang="en-CA" sz="1600" i="1" dirty="0"/>
              <a:t>of </a:t>
            </a:r>
            <a:r>
              <a:rPr lang="en-CA" sz="1600" i="1" dirty="0" smtClean="0"/>
              <a:t>late 2010s, </a:t>
            </a:r>
            <a:r>
              <a:rPr lang="en-CA" sz="1600" i="1" dirty="0"/>
              <a:t>AI is speculated to be decades away from AGI</a:t>
            </a:r>
            <a:r>
              <a:rPr lang="en-CA" sz="1600" i="1" dirty="0" smtClean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aka.. Human Level A.I (long way to go)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28" y="2205318"/>
            <a:ext cx="4320572" cy="3299572"/>
          </a:xfrm>
          <a:prstGeom prst="rect">
            <a:avLst/>
          </a:prstGeom>
          <a:ln>
            <a:solidFill>
              <a:srgbClr val="548235"/>
            </a:solidFill>
          </a:ln>
        </p:spPr>
      </p:pic>
    </p:spTree>
    <p:extLst>
      <p:ext uri="{BB962C8B-B14F-4D97-AF65-F5344CB8AC3E}">
        <p14:creationId xmlns:p14="http://schemas.microsoft.com/office/powerpoint/2010/main" val="8577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38198" y="1747834"/>
            <a:ext cx="10515602" cy="1696293"/>
          </a:xfrm>
        </p:spPr>
        <p:txBody>
          <a:bodyPr>
            <a:noAutofit/>
          </a:bodyPr>
          <a:lstStyle/>
          <a:p>
            <a:pPr algn="ctr">
              <a:buFont typeface="Wingdings" panose="05000000000000000000" pitchFamily="2" charset="2"/>
              <a:buChar char="§"/>
            </a:pPr>
            <a:r>
              <a:rPr lang="en-US" b="1" dirty="0" smtClean="0"/>
              <a:t>Are we already on the path towards it?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en-US" b="1" dirty="0" smtClean="0"/>
              <a:t>How will we get there?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en-US" b="1" dirty="0" smtClean="0"/>
              <a:t>How long till we get there?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76" y="3271277"/>
            <a:ext cx="4356846" cy="3267635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42" y="4520552"/>
            <a:ext cx="1323314" cy="9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(B) AGI – </a:t>
            </a:r>
            <a:r>
              <a:rPr lang="en-US" b="1" dirty="0" smtClean="0"/>
              <a:t>Are we close? Tech Adaptation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0728" y="6408107"/>
            <a:ext cx="5325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/>
              <a:t>https://ourworldindata.org/technology-adoption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35" y="2097925"/>
            <a:ext cx="5572111" cy="3796824"/>
          </a:xfrm>
          <a:prstGeom prst="rect">
            <a:avLst/>
          </a:prstGeom>
          <a:ln>
            <a:solidFill>
              <a:srgbClr val="548235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91" y="2095319"/>
            <a:ext cx="5572111" cy="3799430"/>
          </a:xfrm>
          <a:prstGeom prst="rect">
            <a:avLst/>
          </a:prstGeom>
          <a:ln>
            <a:solidFill>
              <a:srgbClr val="548235"/>
            </a:solidFill>
          </a:ln>
        </p:spPr>
      </p:pic>
      <p:sp>
        <p:nvSpPr>
          <p:cNvPr id="4" name="Right Arrow 3"/>
          <p:cNvSpPr/>
          <p:nvPr/>
        </p:nvSpPr>
        <p:spPr>
          <a:xfrm rot="19492327">
            <a:off x="5756008" y="3254509"/>
            <a:ext cx="1400013" cy="3715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47" y="2915751"/>
            <a:ext cx="124081" cy="1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4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(B) AGI – </a:t>
            </a:r>
            <a:r>
              <a:rPr lang="en-US" b="1" dirty="0"/>
              <a:t>Are we close? Tech Adaptation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0728" y="6408107"/>
            <a:ext cx="5325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/>
              <a:t>Global industry digitisation index, McKinsey Global Institute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395" y="1690688"/>
            <a:ext cx="4211210" cy="46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(B) AGI – </a:t>
            </a:r>
            <a:r>
              <a:rPr lang="en-US" b="1" dirty="0"/>
              <a:t>Are we close? Tech Adaptation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302D-50DE-436D-9A13-63B37C6E98AB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0728" y="6408107"/>
            <a:ext cx="5325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/>
              <a:t>McKinsey </a:t>
            </a:r>
            <a:r>
              <a:rPr lang="en-CA" sz="1100" dirty="0"/>
              <a:t>Global Institute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195" y="1887626"/>
            <a:ext cx="7674005" cy="4442845"/>
          </a:xfrm>
          <a:prstGeom prst="rect">
            <a:avLst/>
          </a:prstGeom>
          <a:ln>
            <a:solidFill>
              <a:srgbClr val="548235"/>
            </a:solidFill>
          </a:ln>
        </p:spPr>
      </p:pic>
      <p:sp>
        <p:nvSpPr>
          <p:cNvPr id="6" name="Right Arrow 5"/>
          <p:cNvSpPr/>
          <p:nvPr/>
        </p:nvSpPr>
        <p:spPr>
          <a:xfrm rot="5400000">
            <a:off x="3912334" y="3434340"/>
            <a:ext cx="355379" cy="43151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5400000">
            <a:off x="5783575" y="3483673"/>
            <a:ext cx="355379" cy="43151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689539" y="3483672"/>
            <a:ext cx="355379" cy="43151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9560778" y="3264791"/>
            <a:ext cx="355379" cy="43151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1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DC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C_Template.potx" id="{1796D9FE-FCEA-46C1-B748-12FE3037880F}" vid="{A17809B9-797C-461B-99BE-67988CC989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DC_Template</Template>
  <TotalTime>33614</TotalTime>
  <Words>1314</Words>
  <Application>Microsoft Office PowerPoint</Application>
  <PresentationFormat>Widescreen</PresentationFormat>
  <Paragraphs>159</Paragraphs>
  <Slides>22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DCTemplate</vt:lpstr>
      <vt:lpstr>AIDI 1010 –  Introduction to Emerging Technologies  WEEK12</vt:lpstr>
      <vt:lpstr>Week Objectives</vt:lpstr>
      <vt:lpstr>Artificial General Intelligence (AGI)</vt:lpstr>
      <vt:lpstr>(A) AI vs AGI</vt:lpstr>
      <vt:lpstr>(A) AI vs AGI</vt:lpstr>
      <vt:lpstr>???</vt:lpstr>
      <vt:lpstr>(B) AGI – Are we close? Tech Adaptation</vt:lpstr>
      <vt:lpstr>(B) AGI – Are we close? Tech Adaptation</vt:lpstr>
      <vt:lpstr>(B) AGI – Are we close? Tech Adaptation</vt:lpstr>
      <vt:lpstr>(B) AGI – Are we close? Tech Adaptation</vt:lpstr>
      <vt:lpstr>(C) AGI – Black Box</vt:lpstr>
      <vt:lpstr>(C) AGI – Black Box</vt:lpstr>
      <vt:lpstr>(C) AGI – Black Box</vt:lpstr>
      <vt:lpstr>(D) AGI - Developments</vt:lpstr>
      <vt:lpstr>(D) AGI - Developments</vt:lpstr>
      <vt:lpstr>(E) AGI - Future steps</vt:lpstr>
      <vt:lpstr>(E) AGI - Future steps</vt:lpstr>
      <vt:lpstr>(E) AGI - Future steps</vt:lpstr>
      <vt:lpstr>(F) AGI – Concluding Remarks</vt:lpstr>
      <vt:lpstr>Disclaimer</vt:lpstr>
      <vt:lpstr>References</vt:lpstr>
      <vt:lpstr>Thank You Very Much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Uzair Ahmad</dc:creator>
  <cp:lastModifiedBy>Microsoft account</cp:lastModifiedBy>
  <cp:revision>288</cp:revision>
  <dcterms:created xsi:type="dcterms:W3CDTF">2020-06-03T22:03:42Z</dcterms:created>
  <dcterms:modified xsi:type="dcterms:W3CDTF">2021-12-03T00:19:13Z</dcterms:modified>
</cp:coreProperties>
</file>